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10287000" cx="18288000"/>
  <p:notesSz cx="6858000" cy="9144000"/>
  <p:embeddedFontLst>
    <p:embeddedFont>
      <p:font typeface="Roboto Slab"/>
      <p:regular r:id="rId19"/>
      <p:bold r:id="rId20"/>
    </p:embeddedFont>
    <p:embeddedFont>
      <p:font typeface="Libre Franklin Light"/>
      <p:regular r:id="rId21"/>
      <p:bold r:id="rId22"/>
      <p:italic r:id="rId23"/>
      <p:boldItalic r:id="rId24"/>
    </p:embeddedFont>
    <p:embeddedFont>
      <p:font typeface="Libre Franklin"/>
      <p:bold r:id="rId25"/>
      <p:boldItalic r:id="rId26"/>
    </p:embeddedFont>
    <p:embeddedFont>
      <p:font typeface="Libre Baskerville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Slab-bold.fntdata"/><Relationship Id="rId22" Type="http://schemas.openxmlformats.org/officeDocument/2006/relationships/font" Target="fonts/LibreFranklinLight-bold.fntdata"/><Relationship Id="rId21" Type="http://schemas.openxmlformats.org/officeDocument/2006/relationships/font" Target="fonts/LibreFranklinLight-regular.fntdata"/><Relationship Id="rId24" Type="http://schemas.openxmlformats.org/officeDocument/2006/relationships/font" Target="fonts/LibreFranklinLight-boldItalic.fntdata"/><Relationship Id="rId23" Type="http://schemas.openxmlformats.org/officeDocument/2006/relationships/font" Target="fonts/LibreFranklin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ibreFranklin-boldItalic.fntdata"/><Relationship Id="rId25" Type="http://schemas.openxmlformats.org/officeDocument/2006/relationships/font" Target="fonts/LibreFranklin-bold.fntdata"/><Relationship Id="rId27" Type="http://schemas.openxmlformats.org/officeDocument/2006/relationships/font" Target="fonts/LibreBaskerville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Slab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a41216aab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2a41216aab8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Relationship Id="rId4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Relationship Id="rId4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Relationship Id="rId4" Type="http://schemas.openxmlformats.org/officeDocument/2006/relationships/image" Target="../media/image11.jpg"/><Relationship Id="rId5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998550" y="5670925"/>
            <a:ext cx="8968200" cy="4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8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Predicting Alzheimer’s Disease Progression Using Multi-modal Deep Learning Approach</a:t>
            </a:r>
            <a:endParaRPr b="1" sz="48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20002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6999">
              <a:solidFill>
                <a:srgbClr val="014E97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85" name="Google Shape;85;p13"/>
          <p:cNvSpPr/>
          <p:nvPr/>
        </p:nvSpPr>
        <p:spPr>
          <a:xfrm>
            <a:off x="3780729" y="-1581711"/>
            <a:ext cx="6057162" cy="5143786"/>
          </a:xfrm>
          <a:custGeom>
            <a:rect b="b" l="l" r="r" t="t"/>
            <a:pathLst>
              <a:path extrusionOk="0" h="5372100" w="6326018">
                <a:moveTo>
                  <a:pt x="4775348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775348" y="5372100"/>
                </a:lnTo>
                <a:lnTo>
                  <a:pt x="6326018" y="2686050"/>
                </a:lnTo>
                <a:lnTo>
                  <a:pt x="4775348" y="0"/>
                </a:lnTo>
                <a:close/>
              </a:path>
            </a:pathLst>
          </a:custGeom>
          <a:solidFill>
            <a:srgbClr val="C9DAF8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3"/>
          <p:cNvSpPr/>
          <p:nvPr/>
        </p:nvSpPr>
        <p:spPr>
          <a:xfrm>
            <a:off x="14565718" y="4465570"/>
            <a:ext cx="5789843" cy="5014545"/>
          </a:xfrm>
          <a:custGeom>
            <a:rect b="b" l="l" r="r" t="t"/>
            <a:pathLst>
              <a:path extrusionOk="0" h="5372100" w="6202680">
                <a:moveTo>
                  <a:pt x="465201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652010" y="5372100"/>
                </a:lnTo>
                <a:lnTo>
                  <a:pt x="6202680" y="2686050"/>
                </a:lnTo>
                <a:lnTo>
                  <a:pt x="4652010" y="0"/>
                </a:lnTo>
                <a:close/>
              </a:path>
            </a:pathLst>
          </a:custGeom>
          <a:solidFill>
            <a:srgbClr val="2994E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13"/>
          <p:cNvSpPr/>
          <p:nvPr/>
        </p:nvSpPr>
        <p:spPr>
          <a:xfrm>
            <a:off x="8312875" y="1100409"/>
            <a:ext cx="7407672" cy="6414710"/>
          </a:xfrm>
          <a:custGeom>
            <a:rect b="b" l="l" r="r" t="t"/>
            <a:pathLst>
              <a:path extrusionOk="0" h="3708400" w="428244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4944" r="-14943" t="0"/>
            </a:stretch>
          </a:blipFill>
          <a:ln>
            <a:noFill/>
          </a:ln>
        </p:spPr>
      </p:sp>
      <p:sp>
        <p:nvSpPr>
          <p:cNvPr id="88" name="Google Shape;88;p13"/>
          <p:cNvSpPr/>
          <p:nvPr/>
        </p:nvSpPr>
        <p:spPr>
          <a:xfrm>
            <a:off x="14179795" y="-2214740"/>
            <a:ext cx="7407672" cy="6414710"/>
          </a:xfrm>
          <a:custGeom>
            <a:rect b="b" l="l" r="r" t="t"/>
            <a:pathLst>
              <a:path extrusionOk="0" h="3708400" w="428244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5354" r="-15354" t="0"/>
            </a:stretch>
          </a:blipFill>
          <a:ln>
            <a:noFill/>
          </a:ln>
        </p:spPr>
      </p:sp>
      <p:sp>
        <p:nvSpPr>
          <p:cNvPr id="89" name="Google Shape;89;p13"/>
          <p:cNvSpPr/>
          <p:nvPr/>
        </p:nvSpPr>
        <p:spPr>
          <a:xfrm>
            <a:off x="8292206" y="-5678257"/>
            <a:ext cx="7428341" cy="6433636"/>
          </a:xfrm>
          <a:custGeom>
            <a:rect b="b" l="l" r="r" t="t"/>
            <a:pathLst>
              <a:path extrusionOk="0" h="5372100" w="6202680">
                <a:moveTo>
                  <a:pt x="465201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652010" y="5372100"/>
                </a:lnTo>
                <a:lnTo>
                  <a:pt x="6202680" y="2686050"/>
                </a:lnTo>
                <a:lnTo>
                  <a:pt x="4652010" y="0"/>
                </a:lnTo>
                <a:close/>
              </a:path>
            </a:pathLst>
          </a:custGeom>
          <a:solidFill>
            <a:srgbClr val="2994E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cxnSp>
        <p:nvCxnSpPr>
          <p:cNvPr id="90" name="Google Shape;90;p13"/>
          <p:cNvCxnSpPr/>
          <p:nvPr/>
        </p:nvCxnSpPr>
        <p:spPr>
          <a:xfrm>
            <a:off x="18850" y="5708725"/>
            <a:ext cx="8101500" cy="18900"/>
          </a:xfrm>
          <a:prstGeom prst="straightConnector1">
            <a:avLst/>
          </a:prstGeom>
          <a:noFill/>
          <a:ln cap="flat" cmpd="sng" w="38100">
            <a:solidFill>
              <a:srgbClr val="014E9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" name="Google Shape;91;p13"/>
          <p:cNvCxnSpPr/>
          <p:nvPr/>
        </p:nvCxnSpPr>
        <p:spPr>
          <a:xfrm flipH="1" rot="10800000">
            <a:off x="811825" y="4936100"/>
            <a:ext cx="17100" cy="4239300"/>
          </a:xfrm>
          <a:prstGeom prst="straightConnector1">
            <a:avLst/>
          </a:prstGeom>
          <a:noFill/>
          <a:ln cap="flat" cmpd="sng" w="38100">
            <a:solidFill>
              <a:srgbClr val="014E9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" name="Google Shape;92;p13"/>
          <p:cNvCxnSpPr/>
          <p:nvPr/>
        </p:nvCxnSpPr>
        <p:spPr>
          <a:xfrm flipH="1" rot="10800000">
            <a:off x="888025" y="5088500"/>
            <a:ext cx="17100" cy="4239300"/>
          </a:xfrm>
          <a:prstGeom prst="straightConnector1">
            <a:avLst/>
          </a:prstGeom>
          <a:noFill/>
          <a:ln cap="flat" cmpd="sng" w="3810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" name="Google Shape;93;p13"/>
          <p:cNvCxnSpPr/>
          <p:nvPr/>
        </p:nvCxnSpPr>
        <p:spPr>
          <a:xfrm>
            <a:off x="37675" y="5633350"/>
            <a:ext cx="7592700" cy="0"/>
          </a:xfrm>
          <a:prstGeom prst="straightConnector1">
            <a:avLst/>
          </a:prstGeom>
          <a:noFill/>
          <a:ln cap="flat" cmpd="sng" w="3810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4E97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"/>
          <p:cNvSpPr txBox="1"/>
          <p:nvPr/>
        </p:nvSpPr>
        <p:spPr>
          <a:xfrm>
            <a:off x="12990202" y="5997025"/>
            <a:ext cx="4856700" cy="16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84% sensitivity when incorporating longitudinal multi-modal data.</a:t>
            </a:r>
            <a:r>
              <a:rPr i="0" lang="en-US" sz="29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1" name="Google Shape;211;p22"/>
          <p:cNvPicPr preferRelativeResize="0"/>
          <p:nvPr/>
        </p:nvPicPr>
        <p:blipFill rotWithShape="1">
          <a:blip r:embed="rId3">
            <a:alphaModFix/>
          </a:blip>
          <a:srcRect b="15683" l="0" r="0" t="33297"/>
          <a:stretch/>
        </p:blipFill>
        <p:spPr>
          <a:xfrm>
            <a:off x="633952" y="5997028"/>
            <a:ext cx="11364359" cy="3261272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2"/>
          <p:cNvSpPr txBox="1"/>
          <p:nvPr/>
        </p:nvSpPr>
        <p:spPr>
          <a:xfrm>
            <a:off x="633952" y="929005"/>
            <a:ext cx="113643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CONTRIBUTION</a:t>
            </a:r>
            <a:endParaRPr/>
          </a:p>
        </p:txBody>
      </p:sp>
      <p:pic>
        <p:nvPicPr>
          <p:cNvPr id="213" name="Google Shape;213;p22"/>
          <p:cNvPicPr preferRelativeResize="0"/>
          <p:nvPr/>
        </p:nvPicPr>
        <p:blipFill rotWithShape="1">
          <a:blip r:embed="rId4">
            <a:alphaModFix/>
          </a:blip>
          <a:srcRect b="28476" l="0" r="0" t="28476"/>
          <a:stretch/>
        </p:blipFill>
        <p:spPr>
          <a:xfrm>
            <a:off x="633952" y="2418367"/>
            <a:ext cx="11364359" cy="326127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2"/>
          <p:cNvSpPr txBox="1"/>
          <p:nvPr/>
        </p:nvSpPr>
        <p:spPr>
          <a:xfrm>
            <a:off x="12561175" y="3224450"/>
            <a:ext cx="5079900" cy="24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paper shows that the proposed method achieves the best performance with 81% accuracy.</a:t>
            </a:r>
            <a:endParaRPr sz="2900">
              <a:solidFill>
                <a:schemeClr val="lt1"/>
              </a:solidFill>
            </a:endParaRPr>
          </a:p>
        </p:txBody>
      </p:sp>
      <p:cxnSp>
        <p:nvCxnSpPr>
          <p:cNvPr id="215" name="Google Shape;215;p22"/>
          <p:cNvCxnSpPr/>
          <p:nvPr/>
        </p:nvCxnSpPr>
        <p:spPr>
          <a:xfrm>
            <a:off x="12541250" y="5794375"/>
            <a:ext cx="57546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6" name="Google Shape;216;p22"/>
          <p:cNvCxnSpPr/>
          <p:nvPr/>
        </p:nvCxnSpPr>
        <p:spPr>
          <a:xfrm>
            <a:off x="12574816" y="7894364"/>
            <a:ext cx="5741100" cy="234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7" name="Google Shape;217;p22"/>
          <p:cNvSpPr/>
          <p:nvPr/>
        </p:nvSpPr>
        <p:spPr>
          <a:xfrm>
            <a:off x="16207359" y="-909100"/>
            <a:ext cx="3140317" cy="2666780"/>
          </a:xfrm>
          <a:custGeom>
            <a:rect b="b" l="l" r="r" t="t"/>
            <a:pathLst>
              <a:path extrusionOk="0" h="5372100" w="6326018">
                <a:moveTo>
                  <a:pt x="4775348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775348" y="5372100"/>
                </a:lnTo>
                <a:lnTo>
                  <a:pt x="6326018" y="2686050"/>
                </a:lnTo>
                <a:lnTo>
                  <a:pt x="4775348" y="0"/>
                </a:lnTo>
                <a:close/>
              </a:path>
            </a:pathLst>
          </a:custGeom>
          <a:solidFill>
            <a:srgbClr val="2994E5"/>
          </a:solidFill>
          <a:ln>
            <a:noFill/>
          </a:ln>
        </p:spPr>
      </p:sp>
      <p:sp>
        <p:nvSpPr>
          <p:cNvPr id="218" name="Google Shape;218;p22"/>
          <p:cNvSpPr/>
          <p:nvPr/>
        </p:nvSpPr>
        <p:spPr>
          <a:xfrm>
            <a:off x="-640105" y="8509524"/>
            <a:ext cx="2172366" cy="1844789"/>
          </a:xfrm>
          <a:custGeom>
            <a:rect b="b" l="l" r="r" t="t"/>
            <a:pathLst>
              <a:path extrusionOk="0" h="5372100" w="6326018">
                <a:moveTo>
                  <a:pt x="4775348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775348" y="5372100"/>
                </a:lnTo>
                <a:lnTo>
                  <a:pt x="6326018" y="2686050"/>
                </a:lnTo>
                <a:lnTo>
                  <a:pt x="4775348" y="0"/>
                </a:lnTo>
                <a:close/>
              </a:path>
            </a:pathLst>
          </a:custGeom>
          <a:solidFill>
            <a:srgbClr val="2994E5"/>
          </a:solidFill>
          <a:ln>
            <a:noFill/>
          </a:ln>
        </p:spPr>
      </p:sp>
      <p:cxnSp>
        <p:nvCxnSpPr>
          <p:cNvPr id="219" name="Google Shape;219;p22"/>
          <p:cNvCxnSpPr/>
          <p:nvPr/>
        </p:nvCxnSpPr>
        <p:spPr>
          <a:xfrm>
            <a:off x="12541250" y="3109725"/>
            <a:ext cx="57546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"/>
          <p:cNvSpPr/>
          <p:nvPr/>
        </p:nvSpPr>
        <p:spPr>
          <a:xfrm>
            <a:off x="-3790039" y="0"/>
            <a:ext cx="11878753" cy="10287000"/>
          </a:xfrm>
          <a:custGeom>
            <a:rect b="b" l="l" r="r" t="t"/>
            <a:pathLst>
              <a:path extrusionOk="0" h="5499100" w="6350000">
                <a:moveTo>
                  <a:pt x="4762500" y="0"/>
                </a:moveTo>
                <a:lnTo>
                  <a:pt x="1587500" y="0"/>
                </a:lnTo>
                <a:lnTo>
                  <a:pt x="0" y="2749550"/>
                </a:lnTo>
                <a:lnTo>
                  <a:pt x="1587500" y="5499100"/>
                </a:lnTo>
                <a:lnTo>
                  <a:pt x="4762500" y="5499100"/>
                </a:lnTo>
                <a:lnTo>
                  <a:pt x="6350000" y="274955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4928" r="-14928" t="0"/>
            </a:stretch>
          </a:blipFill>
          <a:ln>
            <a:noFill/>
          </a:ln>
        </p:spPr>
      </p:sp>
      <p:sp>
        <p:nvSpPr>
          <p:cNvPr id="225" name="Google Shape;225;p23"/>
          <p:cNvSpPr/>
          <p:nvPr/>
        </p:nvSpPr>
        <p:spPr>
          <a:xfrm>
            <a:off x="10522137" y="0"/>
            <a:ext cx="11878753" cy="10287000"/>
          </a:xfrm>
          <a:custGeom>
            <a:rect b="b" l="l" r="r" t="t"/>
            <a:pathLst>
              <a:path extrusionOk="0" h="5499100" w="6350000">
                <a:moveTo>
                  <a:pt x="4762500" y="0"/>
                </a:moveTo>
                <a:lnTo>
                  <a:pt x="1587500" y="0"/>
                </a:lnTo>
                <a:lnTo>
                  <a:pt x="0" y="2749550"/>
                </a:lnTo>
                <a:lnTo>
                  <a:pt x="1587500" y="5499100"/>
                </a:lnTo>
                <a:lnTo>
                  <a:pt x="4762500" y="5499100"/>
                </a:lnTo>
                <a:lnTo>
                  <a:pt x="6350000" y="27495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6193" r="-23540" t="0"/>
            </a:stretch>
          </a:blipFill>
          <a:ln>
            <a:noFill/>
          </a:ln>
        </p:spPr>
      </p:sp>
      <p:grpSp>
        <p:nvGrpSpPr>
          <p:cNvPr id="226" name="Google Shape;226;p23"/>
          <p:cNvGrpSpPr/>
          <p:nvPr/>
        </p:nvGrpSpPr>
        <p:grpSpPr>
          <a:xfrm>
            <a:off x="1740765" y="3205694"/>
            <a:ext cx="6737163" cy="7131922"/>
            <a:chOff x="0" y="-47625"/>
            <a:chExt cx="812800" cy="860425"/>
          </a:xfrm>
        </p:grpSpPr>
        <p:sp>
          <p:nvSpPr>
            <p:cNvPr id="227" name="Google Shape;227;p23"/>
            <p:cNvSpPr/>
            <p:nvPr/>
          </p:nvSpPr>
          <p:spPr>
            <a:xfrm>
              <a:off x="0" y="0"/>
              <a:ext cx="812800" cy="372328"/>
            </a:xfrm>
            <a:custGeom>
              <a:rect b="b" l="l" r="r" t="t"/>
              <a:pathLst>
                <a:path extrusionOk="0" h="37232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72328"/>
                  </a:lnTo>
                  <a:lnTo>
                    <a:pt x="0" y="372328"/>
                  </a:lnTo>
                  <a:close/>
                </a:path>
              </a:pathLst>
            </a:custGeom>
            <a:solidFill>
              <a:srgbClr val="014E97"/>
            </a:solidFill>
            <a:ln>
              <a:noFill/>
            </a:ln>
          </p:spPr>
        </p:sp>
        <p:sp>
          <p:nvSpPr>
            <p:cNvPr id="228" name="Google Shape;228;p2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9" name="Google Shape;229;p23"/>
          <p:cNvSpPr txBox="1"/>
          <p:nvPr/>
        </p:nvSpPr>
        <p:spPr>
          <a:xfrm>
            <a:off x="2817284" y="4334057"/>
            <a:ext cx="458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First Limitation</a:t>
            </a:r>
            <a:endParaRPr b="1"/>
          </a:p>
        </p:txBody>
      </p:sp>
      <p:sp>
        <p:nvSpPr>
          <p:cNvPr id="230" name="Google Shape;230;p23"/>
          <p:cNvSpPr txBox="1"/>
          <p:nvPr/>
        </p:nvSpPr>
        <p:spPr>
          <a:xfrm>
            <a:off x="2817274" y="5362575"/>
            <a:ext cx="4961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scarcity and imbalance</a:t>
            </a:r>
            <a:endParaRPr sz="2900">
              <a:solidFill>
                <a:schemeClr val="lt1"/>
              </a:solidFill>
            </a:endParaRPr>
          </a:p>
        </p:txBody>
      </p:sp>
      <p:grpSp>
        <p:nvGrpSpPr>
          <p:cNvPr id="231" name="Google Shape;231;p23"/>
          <p:cNvGrpSpPr/>
          <p:nvPr/>
        </p:nvGrpSpPr>
        <p:grpSpPr>
          <a:xfrm>
            <a:off x="9724351" y="3205760"/>
            <a:ext cx="6737163" cy="7131923"/>
            <a:chOff x="0" y="-47625"/>
            <a:chExt cx="812800" cy="860425"/>
          </a:xfrm>
        </p:grpSpPr>
        <p:sp>
          <p:nvSpPr>
            <p:cNvPr id="232" name="Google Shape;232;p23"/>
            <p:cNvSpPr/>
            <p:nvPr/>
          </p:nvSpPr>
          <p:spPr>
            <a:xfrm>
              <a:off x="0" y="0"/>
              <a:ext cx="812800" cy="372320"/>
            </a:xfrm>
            <a:custGeom>
              <a:rect b="b" l="l" r="r" t="t"/>
              <a:pathLst>
                <a:path extrusionOk="0" h="37232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72320"/>
                  </a:lnTo>
                  <a:lnTo>
                    <a:pt x="0" y="372320"/>
                  </a:lnTo>
                  <a:close/>
                </a:path>
              </a:pathLst>
            </a:custGeom>
            <a:solidFill>
              <a:srgbClr val="014E97"/>
            </a:solidFill>
            <a:ln>
              <a:noFill/>
            </a:ln>
          </p:spPr>
        </p:sp>
        <p:sp>
          <p:nvSpPr>
            <p:cNvPr id="233" name="Google Shape;233;p2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4" name="Google Shape;234;p23"/>
          <p:cNvSpPr txBox="1"/>
          <p:nvPr/>
        </p:nvSpPr>
        <p:spPr>
          <a:xfrm>
            <a:off x="10522137" y="4334132"/>
            <a:ext cx="458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Second Limitation</a:t>
            </a:r>
            <a:endParaRPr b="1"/>
          </a:p>
        </p:txBody>
      </p:sp>
      <p:sp>
        <p:nvSpPr>
          <p:cNvPr id="235" name="Google Shape;235;p23"/>
          <p:cNvSpPr txBox="1"/>
          <p:nvPr/>
        </p:nvSpPr>
        <p:spPr>
          <a:xfrm>
            <a:off x="9981400" y="5362575"/>
            <a:ext cx="6171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1" lang="en-US" sz="2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eature extraction and integration</a:t>
            </a:r>
            <a:endParaRPr b="1" sz="2900">
              <a:solidFill>
                <a:schemeClr val="lt1"/>
              </a:solidFill>
            </a:endParaRPr>
          </a:p>
        </p:txBody>
      </p:sp>
      <p:cxnSp>
        <p:nvCxnSpPr>
          <p:cNvPr id="236" name="Google Shape;236;p23"/>
          <p:cNvCxnSpPr/>
          <p:nvPr/>
        </p:nvCxnSpPr>
        <p:spPr>
          <a:xfrm rot="-16355">
            <a:off x="3397133" y="5095875"/>
            <a:ext cx="4004207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7" name="Google Shape;237;p23"/>
          <p:cNvCxnSpPr/>
          <p:nvPr/>
        </p:nvCxnSpPr>
        <p:spPr>
          <a:xfrm rot="-16355">
            <a:off x="10522205" y="5067300"/>
            <a:ext cx="4004207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38" name="Google Shape;238;p23"/>
          <p:cNvGrpSpPr/>
          <p:nvPr/>
        </p:nvGrpSpPr>
        <p:grpSpPr>
          <a:xfrm>
            <a:off x="5648390" y="503771"/>
            <a:ext cx="6737137" cy="7131684"/>
            <a:chOff x="0" y="-47625"/>
            <a:chExt cx="812800" cy="860400"/>
          </a:xfrm>
        </p:grpSpPr>
        <p:sp>
          <p:nvSpPr>
            <p:cNvPr id="239" name="Google Shape;239;p23"/>
            <p:cNvSpPr/>
            <p:nvPr/>
          </p:nvSpPr>
          <p:spPr>
            <a:xfrm>
              <a:off x="0" y="0"/>
              <a:ext cx="812800" cy="372328"/>
            </a:xfrm>
            <a:custGeom>
              <a:rect b="b" l="l" r="r" t="t"/>
              <a:pathLst>
                <a:path extrusionOk="0" h="37232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72328"/>
                  </a:lnTo>
                  <a:lnTo>
                    <a:pt x="0" y="372328"/>
                  </a:lnTo>
                  <a:close/>
                </a:path>
              </a:pathLst>
            </a:custGeom>
            <a:solidFill>
              <a:srgbClr val="014E97"/>
            </a:solidFill>
            <a:ln>
              <a:noFill/>
            </a:ln>
          </p:spPr>
        </p:sp>
        <p:sp>
          <p:nvSpPr>
            <p:cNvPr id="240" name="Google Shape;240;p23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1" name="Google Shape;241;p23"/>
          <p:cNvSpPr txBox="1"/>
          <p:nvPr/>
        </p:nvSpPr>
        <p:spPr>
          <a:xfrm>
            <a:off x="6052350" y="2063750"/>
            <a:ext cx="5973000" cy="13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LIMITATIONS</a:t>
            </a:r>
            <a:endParaRPr b="1" sz="5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4"/>
          <p:cNvSpPr/>
          <p:nvPr/>
        </p:nvSpPr>
        <p:spPr>
          <a:xfrm>
            <a:off x="14698237" y="3554290"/>
            <a:ext cx="4482816" cy="3882118"/>
          </a:xfrm>
          <a:custGeom>
            <a:rect b="b" l="l" r="r" t="t"/>
            <a:pathLst>
              <a:path extrusionOk="0" h="5499100" w="6350000">
                <a:moveTo>
                  <a:pt x="4762500" y="0"/>
                </a:moveTo>
                <a:lnTo>
                  <a:pt x="1587500" y="0"/>
                </a:lnTo>
                <a:lnTo>
                  <a:pt x="0" y="2749550"/>
                </a:lnTo>
                <a:lnTo>
                  <a:pt x="1587500" y="5499100"/>
                </a:lnTo>
                <a:lnTo>
                  <a:pt x="4762500" y="5499100"/>
                </a:lnTo>
                <a:lnTo>
                  <a:pt x="6350000" y="2749550"/>
                </a:lnTo>
                <a:close/>
              </a:path>
            </a:pathLst>
          </a:custGeom>
          <a:solidFill>
            <a:srgbClr val="014E97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24"/>
          <p:cNvSpPr/>
          <p:nvPr/>
        </p:nvSpPr>
        <p:spPr>
          <a:xfrm>
            <a:off x="9461236" y="0"/>
            <a:ext cx="6058164" cy="5246370"/>
          </a:xfrm>
          <a:custGeom>
            <a:rect b="b" l="l" r="r" t="t"/>
            <a:pathLst>
              <a:path extrusionOk="0" h="5499100" w="6350000">
                <a:moveTo>
                  <a:pt x="4762500" y="0"/>
                </a:moveTo>
                <a:lnTo>
                  <a:pt x="1587500" y="0"/>
                </a:lnTo>
                <a:lnTo>
                  <a:pt x="0" y="2749550"/>
                </a:lnTo>
                <a:lnTo>
                  <a:pt x="1587500" y="5499100"/>
                </a:lnTo>
                <a:lnTo>
                  <a:pt x="4762500" y="5499100"/>
                </a:lnTo>
                <a:lnTo>
                  <a:pt x="6350000" y="2749550"/>
                </a:lnTo>
                <a:close/>
              </a:path>
            </a:pathLst>
          </a:custGeom>
          <a:solidFill>
            <a:srgbClr val="014E97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24"/>
          <p:cNvSpPr/>
          <p:nvPr/>
        </p:nvSpPr>
        <p:spPr>
          <a:xfrm>
            <a:off x="9144000" y="0"/>
            <a:ext cx="6058164" cy="5246370"/>
          </a:xfrm>
          <a:custGeom>
            <a:rect b="b" l="l" r="r" t="t"/>
            <a:pathLst>
              <a:path extrusionOk="0" h="5499100" w="6350000">
                <a:moveTo>
                  <a:pt x="4762500" y="0"/>
                </a:moveTo>
                <a:lnTo>
                  <a:pt x="1587500" y="0"/>
                </a:lnTo>
                <a:lnTo>
                  <a:pt x="0" y="2749550"/>
                </a:lnTo>
                <a:lnTo>
                  <a:pt x="1587500" y="5499100"/>
                </a:lnTo>
                <a:lnTo>
                  <a:pt x="4762500" y="5499100"/>
                </a:lnTo>
                <a:lnTo>
                  <a:pt x="6350000" y="274955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1236" r="-11236" t="0"/>
            </a:stretch>
          </a:blipFill>
          <a:ln>
            <a:noFill/>
          </a:ln>
        </p:spPr>
      </p:sp>
      <p:sp>
        <p:nvSpPr>
          <p:cNvPr id="249" name="Google Shape;249;p24"/>
          <p:cNvSpPr txBox="1"/>
          <p:nvPr/>
        </p:nvSpPr>
        <p:spPr>
          <a:xfrm>
            <a:off x="916971" y="920585"/>
            <a:ext cx="6792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14E97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Synthesis</a:t>
            </a:r>
            <a:endParaRPr/>
          </a:p>
        </p:txBody>
      </p:sp>
      <p:sp>
        <p:nvSpPr>
          <p:cNvPr id="250" name="Google Shape;250;p24"/>
          <p:cNvSpPr/>
          <p:nvPr/>
        </p:nvSpPr>
        <p:spPr>
          <a:xfrm rot="-5400000">
            <a:off x="2744057" y="-466210"/>
            <a:ext cx="3514758" cy="9027331"/>
          </a:xfrm>
          <a:custGeom>
            <a:rect b="b" l="l" r="r" t="t"/>
            <a:pathLst>
              <a:path extrusionOk="0" h="828956" w="322751">
                <a:moveTo>
                  <a:pt x="322751" y="0"/>
                </a:moveTo>
                <a:lnTo>
                  <a:pt x="322751" y="714656"/>
                </a:lnTo>
                <a:lnTo>
                  <a:pt x="161376" y="828956"/>
                </a:lnTo>
                <a:lnTo>
                  <a:pt x="0" y="714656"/>
                </a:lnTo>
                <a:lnTo>
                  <a:pt x="0" y="0"/>
                </a:lnTo>
                <a:lnTo>
                  <a:pt x="322751" y="0"/>
                </a:lnTo>
                <a:close/>
              </a:path>
            </a:pathLst>
          </a:custGeom>
          <a:solidFill>
            <a:srgbClr val="014E97"/>
          </a:solidFill>
          <a:ln>
            <a:noFill/>
          </a:ln>
        </p:spPr>
      </p:sp>
      <p:sp>
        <p:nvSpPr>
          <p:cNvPr id="251" name="Google Shape;251;p24"/>
          <p:cNvSpPr txBox="1"/>
          <p:nvPr/>
        </p:nvSpPr>
        <p:spPr>
          <a:xfrm>
            <a:off x="-469425" y="2782488"/>
            <a:ext cx="690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Potential applications</a:t>
            </a:r>
            <a:endParaRPr sz="4200">
              <a:solidFill>
                <a:schemeClr val="lt1"/>
              </a:solidFill>
            </a:endParaRPr>
          </a:p>
        </p:txBody>
      </p:sp>
      <p:sp>
        <p:nvSpPr>
          <p:cNvPr id="252" name="Google Shape;252;p24"/>
          <p:cNvSpPr/>
          <p:nvPr/>
        </p:nvSpPr>
        <p:spPr>
          <a:xfrm>
            <a:off x="10163575" y="5675247"/>
            <a:ext cx="5148043" cy="4458205"/>
          </a:xfrm>
          <a:custGeom>
            <a:rect b="b" l="l" r="r" t="t"/>
            <a:pathLst>
              <a:path extrusionOk="0" h="5499100" w="6350000">
                <a:moveTo>
                  <a:pt x="4762500" y="0"/>
                </a:moveTo>
                <a:lnTo>
                  <a:pt x="1587500" y="0"/>
                </a:lnTo>
                <a:lnTo>
                  <a:pt x="0" y="2749550"/>
                </a:lnTo>
                <a:lnTo>
                  <a:pt x="1587500" y="5499100"/>
                </a:lnTo>
                <a:lnTo>
                  <a:pt x="4762500" y="5499100"/>
                </a:lnTo>
                <a:lnTo>
                  <a:pt x="6350000" y="2749550"/>
                </a:lnTo>
                <a:close/>
              </a:path>
            </a:pathLst>
          </a:custGeom>
          <a:solidFill>
            <a:srgbClr val="014E97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24"/>
          <p:cNvSpPr/>
          <p:nvPr/>
        </p:nvSpPr>
        <p:spPr>
          <a:xfrm>
            <a:off x="14370356" y="3554290"/>
            <a:ext cx="4482816" cy="3882118"/>
          </a:xfrm>
          <a:custGeom>
            <a:rect b="b" l="l" r="r" t="t"/>
            <a:pathLst>
              <a:path extrusionOk="0" h="5499100" w="6350000">
                <a:moveTo>
                  <a:pt x="4762500" y="0"/>
                </a:moveTo>
                <a:lnTo>
                  <a:pt x="1587500" y="0"/>
                </a:lnTo>
                <a:lnTo>
                  <a:pt x="0" y="2749550"/>
                </a:lnTo>
                <a:lnTo>
                  <a:pt x="1587500" y="5499100"/>
                </a:lnTo>
                <a:lnTo>
                  <a:pt x="4762500" y="5499100"/>
                </a:lnTo>
                <a:lnTo>
                  <a:pt x="6350000" y="27495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4867" r="-14866" t="0"/>
            </a:stretch>
          </a:blipFill>
          <a:ln>
            <a:noFill/>
          </a:ln>
        </p:spPr>
      </p:sp>
      <p:sp>
        <p:nvSpPr>
          <p:cNvPr id="254" name="Google Shape;254;p24"/>
          <p:cNvSpPr/>
          <p:nvPr/>
        </p:nvSpPr>
        <p:spPr>
          <a:xfrm>
            <a:off x="9878196" y="5675247"/>
            <a:ext cx="5148043" cy="4458205"/>
          </a:xfrm>
          <a:custGeom>
            <a:rect b="b" l="l" r="r" t="t"/>
            <a:pathLst>
              <a:path extrusionOk="0" h="5499100" w="6350000">
                <a:moveTo>
                  <a:pt x="4762500" y="0"/>
                </a:moveTo>
                <a:lnTo>
                  <a:pt x="1587500" y="0"/>
                </a:lnTo>
                <a:lnTo>
                  <a:pt x="0" y="2749550"/>
                </a:lnTo>
                <a:lnTo>
                  <a:pt x="1587500" y="5499100"/>
                </a:lnTo>
                <a:lnTo>
                  <a:pt x="4762500" y="5499100"/>
                </a:lnTo>
                <a:lnTo>
                  <a:pt x="6350000" y="274955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6279" l="0" r="0" t="-56868"/>
            </a:stretch>
          </a:blipFill>
          <a:ln>
            <a:noFill/>
          </a:ln>
        </p:spPr>
      </p:sp>
      <p:sp>
        <p:nvSpPr>
          <p:cNvPr id="255" name="Google Shape;255;p24"/>
          <p:cNvSpPr/>
          <p:nvPr/>
        </p:nvSpPr>
        <p:spPr>
          <a:xfrm rot="-5400000">
            <a:off x="2792182" y="3267590"/>
            <a:ext cx="3514758" cy="9027331"/>
          </a:xfrm>
          <a:custGeom>
            <a:rect b="b" l="l" r="r" t="t"/>
            <a:pathLst>
              <a:path extrusionOk="0" h="828956" w="322751">
                <a:moveTo>
                  <a:pt x="322751" y="0"/>
                </a:moveTo>
                <a:lnTo>
                  <a:pt x="322751" y="714656"/>
                </a:lnTo>
                <a:lnTo>
                  <a:pt x="161376" y="828956"/>
                </a:lnTo>
                <a:lnTo>
                  <a:pt x="0" y="714656"/>
                </a:lnTo>
                <a:lnTo>
                  <a:pt x="0" y="0"/>
                </a:lnTo>
                <a:lnTo>
                  <a:pt x="322751" y="0"/>
                </a:lnTo>
                <a:close/>
              </a:path>
            </a:pathLst>
          </a:custGeom>
          <a:solidFill>
            <a:srgbClr val="014E97"/>
          </a:solidFill>
          <a:ln>
            <a:noFill/>
          </a:ln>
        </p:spPr>
      </p:sp>
      <p:sp>
        <p:nvSpPr>
          <p:cNvPr id="256" name="Google Shape;256;p24"/>
          <p:cNvSpPr txBox="1"/>
          <p:nvPr/>
        </p:nvSpPr>
        <p:spPr>
          <a:xfrm>
            <a:off x="-132550" y="3554300"/>
            <a:ext cx="9027300" cy="22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authors’ model could be applied to other neurodegenerative diseases that have similar </a:t>
            </a:r>
            <a:endParaRPr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biomarkers and progression patterns as AD.</a:t>
            </a:r>
            <a:endParaRPr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4"/>
          <p:cNvSpPr txBox="1"/>
          <p:nvPr/>
        </p:nvSpPr>
        <p:spPr>
          <a:xfrm>
            <a:off x="340525" y="6147900"/>
            <a:ext cx="9975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Scopes</a:t>
            </a:r>
            <a:endParaRPr b="1" sz="4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8" name="Google Shape;258;p24"/>
          <p:cNvSpPr txBox="1"/>
          <p:nvPr/>
        </p:nvSpPr>
        <p:spPr>
          <a:xfrm>
            <a:off x="-208750" y="6848475"/>
            <a:ext cx="8546400" cy="21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authors’ model could also be validated on larger and more diverse datasets, such as those from different countries or ethnicities, to test its scalability and transferability.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5"/>
          <p:cNvSpPr txBox="1"/>
          <p:nvPr/>
        </p:nvSpPr>
        <p:spPr>
          <a:xfrm>
            <a:off x="9420453" y="4562475"/>
            <a:ext cx="85602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014E97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you!</a:t>
            </a:r>
            <a:endParaRPr/>
          </a:p>
        </p:txBody>
      </p:sp>
      <p:sp>
        <p:nvSpPr>
          <p:cNvPr id="264" name="Google Shape;264;p25"/>
          <p:cNvSpPr txBox="1"/>
          <p:nvPr/>
        </p:nvSpPr>
        <p:spPr>
          <a:xfrm>
            <a:off x="11100364" y="6515292"/>
            <a:ext cx="6880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5"/>
          <p:cNvSpPr/>
          <p:nvPr/>
        </p:nvSpPr>
        <p:spPr>
          <a:xfrm>
            <a:off x="-2685674" y="-1089079"/>
            <a:ext cx="6499983" cy="5519833"/>
          </a:xfrm>
          <a:custGeom>
            <a:rect b="b" l="l" r="r" t="t"/>
            <a:pathLst>
              <a:path extrusionOk="0" h="5372100" w="6326018">
                <a:moveTo>
                  <a:pt x="4775348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775348" y="5372100"/>
                </a:lnTo>
                <a:lnTo>
                  <a:pt x="6326018" y="2686050"/>
                </a:lnTo>
                <a:lnTo>
                  <a:pt x="4775348" y="0"/>
                </a:lnTo>
                <a:close/>
              </a:path>
            </a:pathLst>
          </a:custGeom>
          <a:solidFill>
            <a:srgbClr val="014E97"/>
          </a:solidFill>
          <a:ln>
            <a:noFill/>
          </a:ln>
        </p:spPr>
      </p:sp>
      <p:sp>
        <p:nvSpPr>
          <p:cNvPr id="266" name="Google Shape;266;p25"/>
          <p:cNvSpPr/>
          <p:nvPr/>
        </p:nvSpPr>
        <p:spPr>
          <a:xfrm>
            <a:off x="2714482" y="-3843465"/>
            <a:ext cx="6357747" cy="5506403"/>
          </a:xfrm>
          <a:custGeom>
            <a:rect b="b" l="l" r="r" t="t"/>
            <a:pathLst>
              <a:path extrusionOk="0" h="5372100" w="6202680">
                <a:moveTo>
                  <a:pt x="465201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652010" y="5372100"/>
                </a:lnTo>
                <a:lnTo>
                  <a:pt x="6202680" y="2686050"/>
                </a:lnTo>
                <a:lnTo>
                  <a:pt x="4652010" y="0"/>
                </a:lnTo>
                <a:close/>
              </a:path>
            </a:pathLst>
          </a:custGeom>
          <a:solidFill>
            <a:srgbClr val="2994E5"/>
          </a:solidFill>
          <a:ln>
            <a:noFill/>
          </a:ln>
        </p:spPr>
      </p:sp>
      <p:sp>
        <p:nvSpPr>
          <p:cNvPr id="267" name="Google Shape;267;p25"/>
          <p:cNvSpPr/>
          <p:nvPr/>
        </p:nvSpPr>
        <p:spPr>
          <a:xfrm>
            <a:off x="-2547606" y="4778227"/>
            <a:ext cx="6357747" cy="5506403"/>
          </a:xfrm>
          <a:custGeom>
            <a:rect b="b" l="l" r="r" t="t"/>
            <a:pathLst>
              <a:path extrusionOk="0" h="5372100" w="6202680">
                <a:moveTo>
                  <a:pt x="465201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652010" y="5372100"/>
                </a:lnTo>
                <a:lnTo>
                  <a:pt x="6202680" y="2686050"/>
                </a:lnTo>
                <a:lnTo>
                  <a:pt x="4652010" y="0"/>
                </a:lnTo>
                <a:close/>
              </a:path>
            </a:pathLst>
          </a:custGeom>
          <a:solidFill>
            <a:srgbClr val="2994E5"/>
          </a:solidFill>
          <a:ln>
            <a:noFill/>
          </a:ln>
        </p:spPr>
      </p:sp>
      <p:sp>
        <p:nvSpPr>
          <p:cNvPr id="268" name="Google Shape;268;p25"/>
          <p:cNvSpPr/>
          <p:nvPr/>
        </p:nvSpPr>
        <p:spPr>
          <a:xfrm>
            <a:off x="2645448" y="2013996"/>
            <a:ext cx="6499983" cy="5519833"/>
          </a:xfrm>
          <a:custGeom>
            <a:rect b="b" l="l" r="r" t="t"/>
            <a:pathLst>
              <a:path extrusionOk="0" h="5372100" w="6326018">
                <a:moveTo>
                  <a:pt x="4775348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775348" y="5372100"/>
                </a:lnTo>
                <a:lnTo>
                  <a:pt x="6326018" y="2686050"/>
                </a:lnTo>
                <a:lnTo>
                  <a:pt x="4775348" y="0"/>
                </a:lnTo>
                <a:close/>
              </a:path>
            </a:pathLst>
          </a:custGeom>
          <a:solidFill>
            <a:srgbClr val="014E97"/>
          </a:solidFill>
          <a:ln>
            <a:noFill/>
          </a:ln>
        </p:spPr>
      </p:sp>
      <p:cxnSp>
        <p:nvCxnSpPr>
          <p:cNvPr id="269" name="Google Shape;269;p25"/>
          <p:cNvCxnSpPr/>
          <p:nvPr/>
        </p:nvCxnSpPr>
        <p:spPr>
          <a:xfrm>
            <a:off x="10708924" y="5810442"/>
            <a:ext cx="7579200" cy="0"/>
          </a:xfrm>
          <a:prstGeom prst="straightConnector1">
            <a:avLst/>
          </a:prstGeom>
          <a:noFill/>
          <a:ln cap="flat" cmpd="sng" w="38100">
            <a:solidFill>
              <a:srgbClr val="014E9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4"/>
          <p:cNvPicPr preferRelativeResize="0"/>
          <p:nvPr/>
        </p:nvPicPr>
        <p:blipFill rotWithShape="1">
          <a:blip r:embed="rId3">
            <a:alphaModFix/>
          </a:blip>
          <a:srcRect b="7811" l="0" r="0" t="7812"/>
          <a:stretch/>
        </p:blipFill>
        <p:spPr>
          <a:xfrm>
            <a:off x="0" y="0"/>
            <a:ext cx="18288003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/>
          <p:nvPr/>
        </p:nvSpPr>
        <p:spPr>
          <a:xfrm>
            <a:off x="2806575" y="3165192"/>
            <a:ext cx="1325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lt1"/>
                </a:solidFill>
                <a:highlight>
                  <a:schemeClr val="dk2"/>
                </a:highlight>
                <a:latin typeface="Libre Baskerville"/>
                <a:ea typeface="Libre Baskerville"/>
                <a:cs typeface="Libre Baskerville"/>
                <a:sym typeface="Libre Baskerville"/>
              </a:rPr>
              <a:t>Presented By</a:t>
            </a:r>
            <a:endParaRPr sz="4200">
              <a:solidFill>
                <a:schemeClr val="lt1"/>
              </a:solidFill>
              <a:highlight>
                <a:schemeClr val="dk2"/>
              </a:highlight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2824550" y="4013050"/>
            <a:ext cx="13661100" cy="49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solidFill>
                  <a:schemeClr val="dk2"/>
                </a:solidFill>
                <a:highlight>
                  <a:schemeClr val="lt1"/>
                </a:highlight>
                <a:latin typeface="Roboto Slab"/>
                <a:ea typeface="Roboto Slab"/>
                <a:cs typeface="Roboto Slab"/>
                <a:sym typeface="Roboto Slab"/>
              </a:rPr>
              <a:t>JANNATUS SAKIRA KHONDAKER</a:t>
            </a:r>
            <a:endParaRPr b="1" sz="4600">
              <a:solidFill>
                <a:schemeClr val="dk2"/>
              </a:solidFill>
              <a:highlight>
                <a:schemeClr val="lt1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solidFill>
                  <a:schemeClr val="dk2"/>
                </a:solidFill>
                <a:highlight>
                  <a:schemeClr val="lt1"/>
                </a:highlight>
                <a:latin typeface="Roboto Slab"/>
                <a:ea typeface="Roboto Slab"/>
                <a:cs typeface="Roboto Slab"/>
                <a:sym typeface="Roboto Slab"/>
              </a:rPr>
              <a:t>ID - 20301468</a:t>
            </a:r>
            <a:endParaRPr b="1" sz="4600">
              <a:solidFill>
                <a:schemeClr val="dk2"/>
              </a:solidFill>
              <a:highlight>
                <a:schemeClr val="lt1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solidFill>
                  <a:schemeClr val="dk2"/>
                </a:solidFill>
                <a:highlight>
                  <a:schemeClr val="lt1"/>
                </a:highlight>
                <a:latin typeface="Roboto Slab"/>
                <a:ea typeface="Roboto Slab"/>
                <a:cs typeface="Roboto Slab"/>
                <a:sym typeface="Roboto Slab"/>
              </a:rPr>
              <a:t>TEAM NO - 16 </a:t>
            </a:r>
            <a:endParaRPr b="1" sz="4600">
              <a:solidFill>
                <a:schemeClr val="dk2"/>
              </a:solidFill>
              <a:highlight>
                <a:schemeClr val="lt1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highlight>
                <a:schemeClr val="dk2"/>
              </a:highlight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lt1"/>
                </a:solidFill>
                <a:highlight>
                  <a:schemeClr val="dk2"/>
                </a:highlight>
                <a:latin typeface="Libre Baskerville"/>
                <a:ea typeface="Libre Baskerville"/>
                <a:cs typeface="Libre Baskerville"/>
                <a:sym typeface="Libre Baskerville"/>
              </a:rPr>
              <a:t>RA - SANIA AZHMEE BHUIYAN</a:t>
            </a:r>
            <a:endParaRPr sz="3800">
              <a:solidFill>
                <a:schemeClr val="lt1"/>
              </a:solidFill>
              <a:highlight>
                <a:schemeClr val="dk2"/>
              </a:highlight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lt1"/>
                </a:solidFill>
                <a:highlight>
                  <a:schemeClr val="dk2"/>
                </a:highlight>
                <a:latin typeface="Libre Baskerville"/>
                <a:ea typeface="Libre Baskerville"/>
                <a:cs typeface="Libre Baskerville"/>
                <a:sym typeface="Libre Baskerville"/>
              </a:rPr>
              <a:t>ST - FARAH BINTA HAQUE </a:t>
            </a:r>
            <a:endParaRPr sz="3800">
              <a:solidFill>
                <a:schemeClr val="lt1"/>
              </a:solidFill>
              <a:highlight>
                <a:schemeClr val="dk2"/>
              </a:highlight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101" name="Google Shape;101;p14"/>
          <p:cNvCxnSpPr/>
          <p:nvPr/>
        </p:nvCxnSpPr>
        <p:spPr>
          <a:xfrm rot="5596">
            <a:off x="2806574" y="3848322"/>
            <a:ext cx="15481521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94E5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 b="17231" l="0" r="0" t="6844"/>
          <a:stretch/>
        </p:blipFill>
        <p:spPr>
          <a:xfrm>
            <a:off x="0" y="5143500"/>
            <a:ext cx="1022574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/>
          <p:nvPr/>
        </p:nvSpPr>
        <p:spPr>
          <a:xfrm>
            <a:off x="10225744" y="0"/>
            <a:ext cx="8063581" cy="10288692"/>
          </a:xfrm>
          <a:custGeom>
            <a:rect b="b" l="l" r="r" t="t"/>
            <a:pathLst>
              <a:path extrusionOk="0" h="2709333" w="2123392">
                <a:moveTo>
                  <a:pt x="0" y="0"/>
                </a:moveTo>
                <a:lnTo>
                  <a:pt x="2123392" y="0"/>
                </a:lnTo>
                <a:lnTo>
                  <a:pt x="2123392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014E97"/>
          </a:solidFill>
          <a:ln>
            <a:noFill/>
          </a:ln>
        </p:spPr>
      </p:sp>
      <p:sp>
        <p:nvSpPr>
          <p:cNvPr id="108" name="Google Shape;108;p15"/>
          <p:cNvSpPr txBox="1"/>
          <p:nvPr/>
        </p:nvSpPr>
        <p:spPr>
          <a:xfrm>
            <a:off x="419750" y="757111"/>
            <a:ext cx="93861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About</a:t>
            </a:r>
            <a:r>
              <a:rPr b="1" i="0" lang="en-US" sz="54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b="1" lang="en-US" sz="54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</a:t>
            </a:r>
            <a:r>
              <a:rPr b="1" i="0" lang="en-US" sz="54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his </a:t>
            </a:r>
            <a:endParaRPr b="1" i="0" sz="5400" u="none" cap="none" strike="noStrike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Presentation</a:t>
            </a:r>
            <a:endParaRPr sz="54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10588450" y="1884075"/>
            <a:ext cx="4842000" cy="72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Alzheimer’s disease (AD) is a progressive neurodegenerative disorder that affects millions of people worldwide. Early detection and intervention are crucial for delaying the onset and severity of AD symptoms.</a:t>
            </a:r>
            <a:endParaRPr b="1"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94E5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16"/>
          <p:cNvGrpSpPr/>
          <p:nvPr/>
        </p:nvGrpSpPr>
        <p:grpSpPr>
          <a:xfrm>
            <a:off x="10160434" y="1009900"/>
            <a:ext cx="1604292" cy="1397488"/>
            <a:chOff x="0" y="-9525"/>
            <a:chExt cx="812800" cy="708025"/>
          </a:xfrm>
        </p:grpSpPr>
        <p:sp>
          <p:nvSpPr>
            <p:cNvPr id="115" name="Google Shape;115;p16"/>
            <p:cNvSpPr/>
            <p:nvPr/>
          </p:nvSpPr>
          <p:spPr>
            <a:xfrm>
              <a:off x="0" y="0"/>
              <a:ext cx="812800" cy="698500"/>
            </a:xfrm>
            <a:custGeom>
              <a:rect b="b" l="l" r="r" t="t"/>
              <a:pathLst>
                <a:path extrusionOk="0"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666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16" name="Google Shape;116;p16"/>
            <p:cNvSpPr txBox="1"/>
            <p:nvPr/>
          </p:nvSpPr>
          <p:spPr>
            <a:xfrm>
              <a:off x="114300" y="-9525"/>
              <a:ext cx="5842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200" u="none" cap="none" strike="noStrike">
                  <a:solidFill>
                    <a:srgbClr val="FFFFFF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01.</a:t>
              </a:r>
              <a:endParaRPr/>
            </a:p>
          </p:txBody>
        </p:sp>
      </p:grpSp>
      <p:grpSp>
        <p:nvGrpSpPr>
          <p:cNvPr id="117" name="Google Shape;117;p16"/>
          <p:cNvGrpSpPr/>
          <p:nvPr/>
        </p:nvGrpSpPr>
        <p:grpSpPr>
          <a:xfrm>
            <a:off x="10160434" y="4210299"/>
            <a:ext cx="1604292" cy="1397488"/>
            <a:chOff x="0" y="-9525"/>
            <a:chExt cx="812800" cy="708025"/>
          </a:xfrm>
        </p:grpSpPr>
        <p:sp>
          <p:nvSpPr>
            <p:cNvPr id="118" name="Google Shape;118;p16"/>
            <p:cNvSpPr/>
            <p:nvPr/>
          </p:nvSpPr>
          <p:spPr>
            <a:xfrm>
              <a:off x="0" y="0"/>
              <a:ext cx="812800" cy="698500"/>
            </a:xfrm>
            <a:custGeom>
              <a:rect b="b" l="l" r="r" t="t"/>
              <a:pathLst>
                <a:path extrusionOk="0"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666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19" name="Google Shape;119;p16"/>
            <p:cNvSpPr txBox="1"/>
            <p:nvPr/>
          </p:nvSpPr>
          <p:spPr>
            <a:xfrm>
              <a:off x="114300" y="-9525"/>
              <a:ext cx="5842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200" u="none" cap="none" strike="noStrike">
                  <a:solidFill>
                    <a:srgbClr val="FFFFFF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02.</a:t>
              </a:r>
              <a:endParaRPr/>
            </a:p>
          </p:txBody>
        </p:sp>
      </p:grpSp>
      <p:grpSp>
        <p:nvGrpSpPr>
          <p:cNvPr id="120" name="Google Shape;120;p16"/>
          <p:cNvGrpSpPr/>
          <p:nvPr/>
        </p:nvGrpSpPr>
        <p:grpSpPr>
          <a:xfrm>
            <a:off x="10160434" y="7453421"/>
            <a:ext cx="1604292" cy="1397488"/>
            <a:chOff x="0" y="-9525"/>
            <a:chExt cx="812800" cy="708025"/>
          </a:xfrm>
        </p:grpSpPr>
        <p:sp>
          <p:nvSpPr>
            <p:cNvPr id="121" name="Google Shape;121;p16"/>
            <p:cNvSpPr/>
            <p:nvPr/>
          </p:nvSpPr>
          <p:spPr>
            <a:xfrm>
              <a:off x="0" y="0"/>
              <a:ext cx="812800" cy="698500"/>
            </a:xfrm>
            <a:custGeom>
              <a:rect b="b" l="l" r="r" t="t"/>
              <a:pathLst>
                <a:path extrusionOk="0"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666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22" name="Google Shape;122;p16"/>
            <p:cNvSpPr txBox="1"/>
            <p:nvPr/>
          </p:nvSpPr>
          <p:spPr>
            <a:xfrm>
              <a:off x="114300" y="-9525"/>
              <a:ext cx="5842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200" u="none" cap="none" strike="noStrike">
                  <a:solidFill>
                    <a:srgbClr val="FFFFFF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03.</a:t>
              </a:r>
              <a:endParaRPr/>
            </a:p>
          </p:txBody>
        </p:sp>
      </p:grpSp>
      <p:grpSp>
        <p:nvGrpSpPr>
          <p:cNvPr id="123" name="Google Shape;123;p16"/>
          <p:cNvGrpSpPr/>
          <p:nvPr/>
        </p:nvGrpSpPr>
        <p:grpSpPr>
          <a:xfrm>
            <a:off x="1733954" y="-518608"/>
            <a:ext cx="6914773" cy="10224009"/>
            <a:chOff x="0" y="-47625"/>
            <a:chExt cx="635000" cy="938895"/>
          </a:xfrm>
        </p:grpSpPr>
        <p:sp>
          <p:nvSpPr>
            <p:cNvPr id="124" name="Google Shape;124;p16"/>
            <p:cNvSpPr/>
            <p:nvPr/>
          </p:nvSpPr>
          <p:spPr>
            <a:xfrm>
              <a:off x="0" y="0"/>
              <a:ext cx="606628" cy="891270"/>
            </a:xfrm>
            <a:custGeom>
              <a:rect b="b" l="l" r="r" t="t"/>
              <a:pathLst>
                <a:path extrusionOk="0" h="891270" w="606628">
                  <a:moveTo>
                    <a:pt x="606628" y="0"/>
                  </a:moveTo>
                  <a:lnTo>
                    <a:pt x="606628" y="776970"/>
                  </a:lnTo>
                  <a:lnTo>
                    <a:pt x="303314" y="891270"/>
                  </a:lnTo>
                  <a:lnTo>
                    <a:pt x="0" y="776970"/>
                  </a:lnTo>
                  <a:lnTo>
                    <a:pt x="0" y="0"/>
                  </a:lnTo>
                  <a:lnTo>
                    <a:pt x="606628" y="0"/>
                  </a:lnTo>
                  <a:close/>
                </a:path>
              </a:pathLst>
            </a:custGeom>
            <a:solidFill>
              <a:srgbClr val="014E97"/>
            </a:solidFill>
            <a:ln>
              <a:noFill/>
            </a:ln>
          </p:spPr>
        </p:sp>
        <p:sp>
          <p:nvSpPr>
            <p:cNvPr id="125" name="Google Shape;125;p16"/>
            <p:cNvSpPr txBox="1"/>
            <p:nvPr/>
          </p:nvSpPr>
          <p:spPr>
            <a:xfrm>
              <a:off x="0" y="-47625"/>
              <a:ext cx="6350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" name="Google Shape;126;p16"/>
          <p:cNvSpPr txBox="1"/>
          <p:nvPr/>
        </p:nvSpPr>
        <p:spPr>
          <a:xfrm>
            <a:off x="12891040" y="4639657"/>
            <a:ext cx="3433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Limitation</a:t>
            </a:r>
            <a:endParaRPr b="1"/>
          </a:p>
        </p:txBody>
      </p:sp>
      <p:sp>
        <p:nvSpPr>
          <p:cNvPr id="127" name="Google Shape;127;p16"/>
          <p:cNvSpPr txBox="1"/>
          <p:nvPr/>
        </p:nvSpPr>
        <p:spPr>
          <a:xfrm>
            <a:off x="12664965" y="1515447"/>
            <a:ext cx="3433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Summary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28" name="Google Shape;128;p16"/>
          <p:cNvSpPr txBox="1"/>
          <p:nvPr/>
        </p:nvSpPr>
        <p:spPr>
          <a:xfrm>
            <a:off x="12495153" y="7882782"/>
            <a:ext cx="3941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Synthesis</a:t>
            </a:r>
            <a:endParaRPr b="1"/>
          </a:p>
        </p:txBody>
      </p:sp>
      <p:sp>
        <p:nvSpPr>
          <p:cNvPr id="129" name="Google Shape;129;p16"/>
          <p:cNvSpPr txBox="1"/>
          <p:nvPr/>
        </p:nvSpPr>
        <p:spPr>
          <a:xfrm>
            <a:off x="1875760" y="3349732"/>
            <a:ext cx="6322206" cy="2295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Table of 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Contents</a:t>
            </a:r>
            <a:endParaRPr/>
          </a:p>
        </p:txBody>
      </p:sp>
      <p:cxnSp>
        <p:nvCxnSpPr>
          <p:cNvPr id="130" name="Google Shape;130;p16"/>
          <p:cNvCxnSpPr/>
          <p:nvPr/>
        </p:nvCxnSpPr>
        <p:spPr>
          <a:xfrm rot="5400000">
            <a:off x="3008937" y="684271"/>
            <a:ext cx="4017752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7"/>
          <p:cNvPicPr preferRelativeResize="0"/>
          <p:nvPr/>
        </p:nvPicPr>
        <p:blipFill rotWithShape="1">
          <a:blip r:embed="rId3">
            <a:alphaModFix/>
          </a:blip>
          <a:srcRect b="7811" l="0" r="0" t="7812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" name="Google Shape;136;p17"/>
          <p:cNvGrpSpPr/>
          <p:nvPr/>
        </p:nvGrpSpPr>
        <p:grpSpPr>
          <a:xfrm>
            <a:off x="0" y="3092907"/>
            <a:ext cx="18287996" cy="4105339"/>
            <a:chOff x="0" y="-47625"/>
            <a:chExt cx="4816592" cy="1081242"/>
          </a:xfrm>
        </p:grpSpPr>
        <p:sp>
          <p:nvSpPr>
            <p:cNvPr id="137" name="Google Shape;137;p17"/>
            <p:cNvSpPr/>
            <p:nvPr/>
          </p:nvSpPr>
          <p:spPr>
            <a:xfrm>
              <a:off x="0" y="0"/>
              <a:ext cx="4816592" cy="1033617"/>
            </a:xfrm>
            <a:custGeom>
              <a:rect b="b" l="l" r="r" t="t"/>
              <a:pathLst>
                <a:path extrusionOk="0" h="103361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33617"/>
                  </a:lnTo>
                  <a:lnTo>
                    <a:pt x="0" y="1033617"/>
                  </a:lnTo>
                  <a:close/>
                </a:path>
              </a:pathLst>
            </a:custGeom>
            <a:solidFill>
              <a:srgbClr val="014E97"/>
            </a:solidFill>
            <a:ln>
              <a:noFill/>
            </a:ln>
          </p:spPr>
        </p:sp>
        <p:sp>
          <p:nvSpPr>
            <p:cNvPr id="138" name="Google Shape;138;p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" name="Google Shape;139;p17"/>
          <p:cNvSpPr txBox="1"/>
          <p:nvPr/>
        </p:nvSpPr>
        <p:spPr>
          <a:xfrm>
            <a:off x="906900" y="4642499"/>
            <a:ext cx="16474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Summary</a:t>
            </a:r>
            <a:endParaRPr/>
          </a:p>
        </p:txBody>
      </p:sp>
      <p:cxnSp>
        <p:nvCxnSpPr>
          <p:cNvPr id="140" name="Google Shape;140;p17"/>
          <p:cNvCxnSpPr/>
          <p:nvPr/>
        </p:nvCxnSpPr>
        <p:spPr>
          <a:xfrm>
            <a:off x="6349300" y="5727550"/>
            <a:ext cx="5507700" cy="3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/>
          <p:nvPr/>
        </p:nvSpPr>
        <p:spPr>
          <a:xfrm>
            <a:off x="11396181" y="-129186"/>
            <a:ext cx="5939376" cy="5143500"/>
          </a:xfrm>
          <a:custGeom>
            <a:rect b="b" l="l" r="r" t="t"/>
            <a:pathLst>
              <a:path extrusionOk="0" h="5499100" w="6350000">
                <a:moveTo>
                  <a:pt x="4762500" y="0"/>
                </a:moveTo>
                <a:lnTo>
                  <a:pt x="1587500" y="0"/>
                </a:lnTo>
                <a:lnTo>
                  <a:pt x="0" y="2749550"/>
                </a:lnTo>
                <a:lnTo>
                  <a:pt x="1587500" y="5499100"/>
                </a:lnTo>
                <a:lnTo>
                  <a:pt x="4762500" y="5499100"/>
                </a:lnTo>
                <a:lnTo>
                  <a:pt x="6350000" y="274955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6603" l="0" r="0" t="-36601"/>
            </a:stretch>
          </a:blipFill>
          <a:ln>
            <a:noFill/>
          </a:ln>
        </p:spPr>
      </p:sp>
      <p:sp>
        <p:nvSpPr>
          <p:cNvPr id="146" name="Google Shape;146;p18"/>
          <p:cNvSpPr/>
          <p:nvPr/>
        </p:nvSpPr>
        <p:spPr>
          <a:xfrm>
            <a:off x="11396181" y="5272686"/>
            <a:ext cx="5939376" cy="5143500"/>
          </a:xfrm>
          <a:custGeom>
            <a:rect b="b" l="l" r="r" t="t"/>
            <a:pathLst>
              <a:path extrusionOk="0" h="5499100" w="6350000">
                <a:moveTo>
                  <a:pt x="4762500" y="0"/>
                </a:moveTo>
                <a:lnTo>
                  <a:pt x="1587500" y="0"/>
                </a:lnTo>
                <a:lnTo>
                  <a:pt x="0" y="2749550"/>
                </a:lnTo>
                <a:lnTo>
                  <a:pt x="1587500" y="5499100"/>
                </a:lnTo>
                <a:lnTo>
                  <a:pt x="4762500" y="5499100"/>
                </a:lnTo>
                <a:lnTo>
                  <a:pt x="6350000" y="27495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6547" l="0" r="0" t="-36547"/>
            </a:stretch>
          </a:blipFill>
          <a:ln>
            <a:noFill/>
          </a:ln>
        </p:spPr>
      </p:sp>
      <p:sp>
        <p:nvSpPr>
          <p:cNvPr id="147" name="Google Shape;147;p18"/>
          <p:cNvSpPr/>
          <p:nvPr/>
        </p:nvSpPr>
        <p:spPr>
          <a:xfrm>
            <a:off x="16122496" y="2571750"/>
            <a:ext cx="6057162" cy="5143786"/>
          </a:xfrm>
          <a:custGeom>
            <a:rect b="b" l="l" r="r" t="t"/>
            <a:pathLst>
              <a:path extrusionOk="0" h="5372100" w="6326018">
                <a:moveTo>
                  <a:pt x="4775348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775348" y="5372100"/>
                </a:lnTo>
                <a:lnTo>
                  <a:pt x="6326018" y="2686050"/>
                </a:lnTo>
                <a:lnTo>
                  <a:pt x="4775348" y="0"/>
                </a:lnTo>
                <a:close/>
              </a:path>
            </a:pathLst>
          </a:custGeom>
          <a:solidFill>
            <a:srgbClr val="014E97"/>
          </a:solidFill>
          <a:ln>
            <a:noFill/>
          </a:ln>
        </p:spPr>
      </p:sp>
      <p:grpSp>
        <p:nvGrpSpPr>
          <p:cNvPr id="148" name="Google Shape;148;p18"/>
          <p:cNvGrpSpPr/>
          <p:nvPr/>
        </p:nvGrpSpPr>
        <p:grpSpPr>
          <a:xfrm rot="-5400000">
            <a:off x="1860234" y="-3053728"/>
            <a:ext cx="8299767" cy="13226039"/>
            <a:chOff x="0" y="-47625"/>
            <a:chExt cx="635000" cy="1053641"/>
          </a:xfrm>
        </p:grpSpPr>
        <p:sp>
          <p:nvSpPr>
            <p:cNvPr id="149" name="Google Shape;149;p18"/>
            <p:cNvSpPr/>
            <p:nvPr/>
          </p:nvSpPr>
          <p:spPr>
            <a:xfrm>
              <a:off x="0" y="0"/>
              <a:ext cx="393053" cy="1006016"/>
            </a:xfrm>
            <a:custGeom>
              <a:rect b="b" l="l" r="r" t="t"/>
              <a:pathLst>
                <a:path extrusionOk="0" h="1006016" w="393053">
                  <a:moveTo>
                    <a:pt x="393053" y="0"/>
                  </a:moveTo>
                  <a:lnTo>
                    <a:pt x="393053" y="891716"/>
                  </a:lnTo>
                  <a:lnTo>
                    <a:pt x="196527" y="1006016"/>
                  </a:lnTo>
                  <a:lnTo>
                    <a:pt x="0" y="891716"/>
                  </a:lnTo>
                  <a:lnTo>
                    <a:pt x="0" y="0"/>
                  </a:lnTo>
                  <a:lnTo>
                    <a:pt x="393053" y="0"/>
                  </a:lnTo>
                  <a:close/>
                </a:path>
              </a:pathLst>
            </a:custGeom>
            <a:solidFill>
              <a:srgbClr val="014E97"/>
            </a:solidFill>
            <a:ln>
              <a:noFill/>
            </a:ln>
          </p:spPr>
        </p:sp>
        <p:sp>
          <p:nvSpPr>
            <p:cNvPr id="150" name="Google Shape;150;p18"/>
            <p:cNvSpPr txBox="1"/>
            <p:nvPr/>
          </p:nvSpPr>
          <p:spPr>
            <a:xfrm>
              <a:off x="0" y="-47625"/>
              <a:ext cx="6350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" name="Google Shape;151;p18"/>
          <p:cNvSpPr txBox="1"/>
          <p:nvPr/>
        </p:nvSpPr>
        <p:spPr>
          <a:xfrm>
            <a:off x="552674" y="542925"/>
            <a:ext cx="7560000" cy="14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37">
                <a:solidFill>
                  <a:srgbClr val="014E97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Hypothesis</a:t>
            </a:r>
            <a:endParaRPr/>
          </a:p>
        </p:txBody>
      </p:sp>
      <p:sp>
        <p:nvSpPr>
          <p:cNvPr id="152" name="Google Shape;152;p18"/>
          <p:cNvSpPr txBox="1"/>
          <p:nvPr/>
        </p:nvSpPr>
        <p:spPr>
          <a:xfrm>
            <a:off x="0" y="2922075"/>
            <a:ext cx="11191500" cy="50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</a:pPr>
            <a:r>
              <a:rPr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paper is about predicting Alzheimer’s disease (AD) progression using a multi-modal deep learning approach. As a result, the concept of mild cognitive impairment (MCI) was introduced. MCI, a prodromal form of AD, is defined to describe people who have mild symptoms of brain malfunction but can still perform everyday tasks. </a:t>
            </a:r>
            <a:endParaRPr sz="3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9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32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4E97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19"/>
          <p:cNvGrpSpPr/>
          <p:nvPr/>
        </p:nvGrpSpPr>
        <p:grpSpPr>
          <a:xfrm>
            <a:off x="-3399096" y="-701386"/>
            <a:ext cx="11970327" cy="10988386"/>
            <a:chOff x="0" y="-47625"/>
            <a:chExt cx="812800" cy="746125"/>
          </a:xfrm>
        </p:grpSpPr>
        <p:sp>
          <p:nvSpPr>
            <p:cNvPr id="158" name="Google Shape;158;p19"/>
            <p:cNvSpPr/>
            <p:nvPr/>
          </p:nvSpPr>
          <p:spPr>
            <a:xfrm>
              <a:off x="0" y="0"/>
              <a:ext cx="812800" cy="698500"/>
            </a:xfrm>
            <a:custGeom>
              <a:rect b="b" l="l" r="r" t="t"/>
              <a:pathLst>
                <a:path extrusionOk="0"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2994E5"/>
            </a:solidFill>
            <a:ln>
              <a:noFill/>
            </a:ln>
          </p:spPr>
        </p:sp>
        <p:sp>
          <p:nvSpPr>
            <p:cNvPr id="159" name="Google Shape;159;p1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0" name="Google Shape;160;p19"/>
          <p:cNvSpPr txBox="1"/>
          <p:nvPr/>
        </p:nvSpPr>
        <p:spPr>
          <a:xfrm>
            <a:off x="8904952" y="1510700"/>
            <a:ext cx="90627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Contribution</a:t>
            </a:r>
            <a:endParaRPr/>
          </a:p>
        </p:txBody>
      </p:sp>
      <p:sp>
        <p:nvSpPr>
          <p:cNvPr id="161" name="Google Shape;161;p19"/>
          <p:cNvSpPr txBox="1"/>
          <p:nvPr/>
        </p:nvSpPr>
        <p:spPr>
          <a:xfrm>
            <a:off x="9872450" y="2756100"/>
            <a:ext cx="8095200" cy="43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r"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paper proposes a multi-modal recurrent neural network (RNN) that can integrate longitudinal cognitive performance and cerebrospinal fluid (CSF) biomarkers, as well as cross-sectional neuroimaging and demographic data at baseline. </a:t>
            </a:r>
            <a:endParaRPr sz="3300">
              <a:solidFill>
                <a:schemeClr val="lt1"/>
              </a:solidFill>
            </a:endParaRPr>
          </a:p>
        </p:txBody>
      </p:sp>
      <p:grpSp>
        <p:nvGrpSpPr>
          <p:cNvPr id="162" name="Google Shape;162;p19"/>
          <p:cNvGrpSpPr/>
          <p:nvPr/>
        </p:nvGrpSpPr>
        <p:grpSpPr>
          <a:xfrm>
            <a:off x="12670406" y="6773074"/>
            <a:ext cx="11235187" cy="10313551"/>
            <a:chOff x="0" y="-47625"/>
            <a:chExt cx="812800" cy="746125"/>
          </a:xfrm>
        </p:grpSpPr>
        <p:sp>
          <p:nvSpPr>
            <p:cNvPr id="163" name="Google Shape;163;p19"/>
            <p:cNvSpPr/>
            <p:nvPr/>
          </p:nvSpPr>
          <p:spPr>
            <a:xfrm>
              <a:off x="0" y="0"/>
              <a:ext cx="812800" cy="698500"/>
            </a:xfrm>
            <a:custGeom>
              <a:rect b="b" l="l" r="r" t="t"/>
              <a:pathLst>
                <a:path extrusionOk="0"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2994E5"/>
            </a:solidFill>
            <a:ln>
              <a:noFill/>
            </a:ln>
          </p:spPr>
        </p:sp>
        <p:sp>
          <p:nvSpPr>
            <p:cNvPr id="164" name="Google Shape;164;p1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65" name="Google Shape;165;p19"/>
          <p:cNvCxnSpPr/>
          <p:nvPr/>
        </p:nvCxnSpPr>
        <p:spPr>
          <a:xfrm>
            <a:off x="10192800" y="2694225"/>
            <a:ext cx="8095200" cy="12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6" name="Google Shape;166;p19"/>
          <p:cNvSpPr/>
          <p:nvPr/>
        </p:nvSpPr>
        <p:spPr>
          <a:xfrm>
            <a:off x="-1845475" y="1190625"/>
            <a:ext cx="9062021" cy="8044720"/>
          </a:xfrm>
          <a:custGeom>
            <a:rect b="b" l="l" r="r" t="t"/>
            <a:pathLst>
              <a:path extrusionOk="0" h="5372100" w="6326018">
                <a:moveTo>
                  <a:pt x="4775348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775348" y="5372100"/>
                </a:lnTo>
                <a:lnTo>
                  <a:pt x="6326018" y="2686050"/>
                </a:lnTo>
                <a:lnTo>
                  <a:pt x="4775348" y="0"/>
                </a:lnTo>
                <a:close/>
              </a:path>
            </a:pathLst>
          </a:custGeom>
          <a:solidFill>
            <a:srgbClr val="C9DAF8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19"/>
          <p:cNvSpPr/>
          <p:nvPr/>
        </p:nvSpPr>
        <p:spPr>
          <a:xfrm>
            <a:off x="-575475" y="2391200"/>
            <a:ext cx="6563244" cy="5627275"/>
          </a:xfrm>
          <a:custGeom>
            <a:rect b="b" l="l" r="r" t="t"/>
            <a:pathLst>
              <a:path extrusionOk="0" h="5372100" w="6326018">
                <a:moveTo>
                  <a:pt x="4775348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775348" y="5372100"/>
                </a:lnTo>
                <a:lnTo>
                  <a:pt x="6326018" y="2686050"/>
                </a:lnTo>
                <a:lnTo>
                  <a:pt x="4775348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4E97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0"/>
          <p:cNvPicPr preferRelativeResize="0"/>
          <p:nvPr/>
        </p:nvPicPr>
        <p:blipFill rotWithShape="1">
          <a:blip r:embed="rId3">
            <a:alphaModFix amt="50000"/>
          </a:blip>
          <a:srcRect b="31238" l="0" r="0" t="31238"/>
          <a:stretch/>
        </p:blipFill>
        <p:spPr>
          <a:xfrm>
            <a:off x="0" y="0"/>
            <a:ext cx="18287998" cy="1028699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0"/>
          <p:cNvSpPr/>
          <p:nvPr/>
        </p:nvSpPr>
        <p:spPr>
          <a:xfrm>
            <a:off x="-62" y="2495700"/>
            <a:ext cx="18288118" cy="1543060"/>
          </a:xfrm>
          <a:custGeom>
            <a:rect b="b" l="l" r="r" t="t"/>
            <a:pathLst>
              <a:path extrusionOk="0" h="406400" w="4816592">
                <a:moveTo>
                  <a:pt x="0" y="0"/>
                </a:moveTo>
                <a:lnTo>
                  <a:pt x="4816592" y="0"/>
                </a:lnTo>
                <a:lnTo>
                  <a:pt x="4816592" y="406400"/>
                </a:lnTo>
                <a:lnTo>
                  <a:pt x="0" y="406400"/>
                </a:lnTo>
                <a:close/>
              </a:path>
            </a:pathLst>
          </a:custGeom>
          <a:solidFill>
            <a:srgbClr val="014E97"/>
          </a:solidFill>
          <a:ln>
            <a:noFill/>
          </a:ln>
        </p:spPr>
      </p:sp>
      <p:cxnSp>
        <p:nvCxnSpPr>
          <p:cNvPr id="174" name="Google Shape;174;p20"/>
          <p:cNvCxnSpPr/>
          <p:nvPr/>
        </p:nvCxnSpPr>
        <p:spPr>
          <a:xfrm rot="-5400000">
            <a:off x="1263375" y="4566688"/>
            <a:ext cx="2136900" cy="0"/>
          </a:xfrm>
          <a:prstGeom prst="straightConnector1">
            <a:avLst/>
          </a:prstGeom>
          <a:noFill/>
          <a:ln cap="flat" cmpd="sng" w="38100">
            <a:solidFill>
              <a:srgbClr val="2994E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5" name="Google Shape;175;p20"/>
          <p:cNvCxnSpPr/>
          <p:nvPr/>
        </p:nvCxnSpPr>
        <p:spPr>
          <a:xfrm rot="-5400000">
            <a:off x="5526459" y="4566688"/>
            <a:ext cx="2136900" cy="0"/>
          </a:xfrm>
          <a:prstGeom prst="straightConnector1">
            <a:avLst/>
          </a:prstGeom>
          <a:noFill/>
          <a:ln cap="flat" cmpd="sng" w="38100">
            <a:solidFill>
              <a:srgbClr val="2994E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6" name="Google Shape;176;p20"/>
          <p:cNvCxnSpPr/>
          <p:nvPr/>
        </p:nvCxnSpPr>
        <p:spPr>
          <a:xfrm flipH="1" rot="10800000">
            <a:off x="10933900" y="3422150"/>
            <a:ext cx="14100" cy="2312700"/>
          </a:xfrm>
          <a:prstGeom prst="straightConnector1">
            <a:avLst/>
          </a:prstGeom>
          <a:noFill/>
          <a:ln cap="flat" cmpd="sng" w="38100">
            <a:solidFill>
              <a:srgbClr val="2994E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7" name="Google Shape;177;p20"/>
          <p:cNvCxnSpPr/>
          <p:nvPr/>
        </p:nvCxnSpPr>
        <p:spPr>
          <a:xfrm rot="-5400000">
            <a:off x="14142698" y="4566688"/>
            <a:ext cx="2136900" cy="0"/>
          </a:xfrm>
          <a:prstGeom prst="straightConnector1">
            <a:avLst/>
          </a:prstGeom>
          <a:noFill/>
          <a:ln cap="flat" cmpd="sng" w="38100">
            <a:solidFill>
              <a:srgbClr val="2994E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" name="Google Shape;178;p20"/>
          <p:cNvSpPr txBox="1"/>
          <p:nvPr/>
        </p:nvSpPr>
        <p:spPr>
          <a:xfrm>
            <a:off x="1028763" y="333519"/>
            <a:ext cx="16230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Methodology</a:t>
            </a:r>
            <a:endParaRPr/>
          </a:p>
        </p:txBody>
      </p:sp>
      <p:cxnSp>
        <p:nvCxnSpPr>
          <p:cNvPr id="179" name="Google Shape;179;p20"/>
          <p:cNvCxnSpPr/>
          <p:nvPr/>
        </p:nvCxnSpPr>
        <p:spPr>
          <a:xfrm rot="10800000">
            <a:off x="-39787" y="2343294"/>
            <a:ext cx="2136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0" name="Google Shape;180;p20"/>
          <p:cNvCxnSpPr/>
          <p:nvPr/>
        </p:nvCxnSpPr>
        <p:spPr>
          <a:xfrm rot="10800000">
            <a:off x="16151100" y="2362344"/>
            <a:ext cx="2136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81" name="Google Shape;181;p20"/>
          <p:cNvGrpSpPr/>
          <p:nvPr/>
        </p:nvGrpSpPr>
        <p:grpSpPr>
          <a:xfrm>
            <a:off x="2114614" y="3042725"/>
            <a:ext cx="472557" cy="474675"/>
            <a:chOff x="1813" y="0"/>
            <a:chExt cx="809173" cy="812800"/>
          </a:xfrm>
        </p:grpSpPr>
        <p:sp>
          <p:nvSpPr>
            <p:cNvPr id="182" name="Google Shape;182;p20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99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0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4" name="Google Shape;184;p20"/>
          <p:cNvSpPr txBox="1"/>
          <p:nvPr/>
        </p:nvSpPr>
        <p:spPr>
          <a:xfrm>
            <a:off x="198450" y="5635150"/>
            <a:ext cx="4179300" cy="3909600"/>
          </a:xfrm>
          <a:prstGeom prst="rect">
            <a:avLst/>
          </a:prstGeom>
          <a:solidFill>
            <a:srgbClr val="014E97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Uses four types of data: demographic information, neuroimaging phenotypes measured by MRI, cognitive performance, and CSF measurements.</a:t>
            </a:r>
            <a:endParaRPr b="1"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85" name="Google Shape;185;p20"/>
          <p:cNvSpPr txBox="1"/>
          <p:nvPr/>
        </p:nvSpPr>
        <p:spPr>
          <a:xfrm>
            <a:off x="4738675" y="5635150"/>
            <a:ext cx="4425300" cy="4002000"/>
          </a:xfrm>
          <a:prstGeom prst="rect">
            <a:avLst/>
          </a:prstGeom>
          <a:solidFill>
            <a:srgbClr val="014E97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paper trains a single GRU for each modality separately, and then concatenates the four feature vectors produced by each GRU to form an input for the final prediction.</a:t>
            </a:r>
            <a:endParaRPr b="1" sz="2600">
              <a:solidFill>
                <a:schemeClr val="lt1"/>
              </a:solidFill>
            </a:endParaRPr>
          </a:p>
        </p:txBody>
      </p:sp>
      <p:sp>
        <p:nvSpPr>
          <p:cNvPr id="186" name="Google Shape;186;p20"/>
          <p:cNvSpPr txBox="1"/>
          <p:nvPr/>
        </p:nvSpPr>
        <p:spPr>
          <a:xfrm>
            <a:off x="13493975" y="5714325"/>
            <a:ext cx="4047900" cy="3902100"/>
          </a:xfrm>
          <a:prstGeom prst="rect">
            <a:avLst/>
          </a:prstGeom>
          <a:solidFill>
            <a:srgbClr val="014E97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paper tests and compares the performance with other methods using cross-sectional or single-modal data.</a:t>
            </a:r>
            <a:endParaRPr b="1"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p20"/>
          <p:cNvSpPr txBox="1"/>
          <p:nvPr/>
        </p:nvSpPr>
        <p:spPr>
          <a:xfrm>
            <a:off x="9540750" y="5711350"/>
            <a:ext cx="3754800" cy="4094400"/>
          </a:xfrm>
          <a:prstGeom prst="rect">
            <a:avLst/>
          </a:prstGeom>
          <a:solidFill>
            <a:srgbClr val="014E97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paper uses l1-regularized logistic regression for the classification between MCI converters and non-converters.</a:t>
            </a:r>
            <a:endParaRPr b="1"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188" name="Google Shape;188;p20"/>
          <p:cNvGrpSpPr/>
          <p:nvPr/>
        </p:nvGrpSpPr>
        <p:grpSpPr>
          <a:xfrm>
            <a:off x="6377698" y="3042725"/>
            <a:ext cx="472557" cy="474675"/>
            <a:chOff x="1813" y="0"/>
            <a:chExt cx="809173" cy="812800"/>
          </a:xfrm>
        </p:grpSpPr>
        <p:sp>
          <p:nvSpPr>
            <p:cNvPr id="189" name="Google Shape;189;p20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99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0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" name="Google Shape;191;p20"/>
          <p:cNvGrpSpPr/>
          <p:nvPr/>
        </p:nvGrpSpPr>
        <p:grpSpPr>
          <a:xfrm>
            <a:off x="10730855" y="3001181"/>
            <a:ext cx="472557" cy="474675"/>
            <a:chOff x="1813" y="0"/>
            <a:chExt cx="809173" cy="812800"/>
          </a:xfrm>
        </p:grpSpPr>
        <p:sp>
          <p:nvSpPr>
            <p:cNvPr id="192" name="Google Shape;192;p20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99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0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" name="Google Shape;194;p20"/>
          <p:cNvGrpSpPr/>
          <p:nvPr/>
        </p:nvGrpSpPr>
        <p:grpSpPr>
          <a:xfrm>
            <a:off x="14993939" y="3001181"/>
            <a:ext cx="472557" cy="474675"/>
            <a:chOff x="1813" y="0"/>
            <a:chExt cx="809173" cy="812800"/>
          </a:xfrm>
        </p:grpSpPr>
        <p:sp>
          <p:nvSpPr>
            <p:cNvPr id="195" name="Google Shape;195;p20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99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0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4E97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1"/>
          <p:cNvPicPr preferRelativeResize="0"/>
          <p:nvPr/>
        </p:nvPicPr>
        <p:blipFill rotWithShape="1">
          <a:blip r:embed="rId3">
            <a:alphaModFix amt="50000"/>
          </a:blip>
          <a:srcRect b="31238" l="0" r="0" t="31238"/>
          <a:stretch/>
        </p:blipFill>
        <p:spPr>
          <a:xfrm>
            <a:off x="0" y="0"/>
            <a:ext cx="18287998" cy="10286996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2" name="Google Shape;202;p21"/>
          <p:cNvSpPr txBox="1"/>
          <p:nvPr/>
        </p:nvSpPr>
        <p:spPr>
          <a:xfrm>
            <a:off x="1028700" y="1684194"/>
            <a:ext cx="16230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Process of Methodology</a:t>
            </a:r>
            <a:endParaRPr/>
          </a:p>
        </p:txBody>
      </p:sp>
      <p:cxnSp>
        <p:nvCxnSpPr>
          <p:cNvPr id="203" name="Google Shape;203;p21"/>
          <p:cNvCxnSpPr/>
          <p:nvPr/>
        </p:nvCxnSpPr>
        <p:spPr>
          <a:xfrm flipH="1">
            <a:off x="-39575" y="2341575"/>
            <a:ext cx="3174900" cy="18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4" name="Google Shape;204;p21"/>
          <p:cNvCxnSpPr/>
          <p:nvPr/>
        </p:nvCxnSpPr>
        <p:spPr>
          <a:xfrm flipH="1">
            <a:off x="15120900" y="2362344"/>
            <a:ext cx="3167100" cy="18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5" name="Google Shape;2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7361" y="2914800"/>
            <a:ext cx="13433274" cy="7201550"/>
          </a:xfrm>
          <a:prstGeom prst="rect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